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8" r:id="rId2"/>
    <p:sldId id="277" r:id="rId3"/>
    <p:sldId id="278" r:id="rId4"/>
    <p:sldId id="270" r:id="rId5"/>
    <p:sldId id="279" r:id="rId6"/>
    <p:sldId id="280" r:id="rId7"/>
    <p:sldId id="281" r:id="rId8"/>
    <p:sldId id="282" r:id="rId9"/>
    <p:sldId id="269" r:id="rId10"/>
    <p:sldId id="283" r:id="rId11"/>
    <p:sldId id="27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68"/>
            <p14:sldId id="277"/>
            <p14:sldId id="278"/>
            <p14:sldId id="270"/>
            <p14:sldId id="279"/>
            <p14:sldId id="280"/>
            <p14:sldId id="281"/>
            <p14:sldId id="282"/>
            <p14:sldId id="269"/>
            <p14:sldId id="283"/>
            <p14:sldId id="271"/>
          </p14:sldIdLst>
        </p14:section>
        <p14:section name="Untitled Section" id="{35542D88-5274-4946-AED5-A136C690C6D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296"/>
    <a:srgbClr val="861734"/>
    <a:srgbClr val="0077C8"/>
    <a:srgbClr val="002D72"/>
    <a:srgbClr val="00A9EF"/>
    <a:srgbClr val="FFDC00"/>
    <a:srgbClr val="004C9B"/>
    <a:srgbClr val="5BC2F4"/>
    <a:srgbClr val="FFEE00"/>
    <a:srgbClr val="44A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96400" autoAdjust="0"/>
  </p:normalViewPr>
  <p:slideViewPr>
    <p:cSldViewPr snapToGrid="0">
      <p:cViewPr varScale="1">
        <p:scale>
          <a:sx n="81" d="100"/>
          <a:sy n="81" d="100"/>
        </p:scale>
        <p:origin x="97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9f54dc43ae8693/Desktop/Capstone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9f54dc43ae8693/Desktop/Capstone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9f54dc43ae8693/Desktop/Capstone/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d.docs.live.net/fb9f54dc43ae8693/Desktop/Capstone/Book1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9f54dc43ae8693/Desktop/Capstone/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9f54dc43ae8693/Desktop/Capstone/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Sheet1!$K$13</c:f>
              <c:strCache>
                <c:ptCount val="1"/>
                <c:pt idx="0">
                  <c:v>Accuracy-3 classes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Sheet1!$G$14:$G$17</c:f>
              <c:strCache>
                <c:ptCount val="4"/>
                <c:pt idx="0">
                  <c:v>Naïve Bayes</c:v>
                </c:pt>
                <c:pt idx="1">
                  <c:v>Decision Trees</c:v>
                </c:pt>
                <c:pt idx="2">
                  <c:v>Random Forest</c:v>
                </c:pt>
                <c:pt idx="3">
                  <c:v>Support vector Machine</c:v>
                </c:pt>
              </c:strCache>
            </c:strRef>
          </c:cat>
          <c:val>
            <c:numRef>
              <c:f>Sheet1!$K$14:$K$17</c:f>
              <c:numCache>
                <c:formatCode>General</c:formatCode>
                <c:ptCount val="4"/>
                <c:pt idx="0">
                  <c:v>38.549999999999997</c:v>
                </c:pt>
                <c:pt idx="1">
                  <c:v>44.55</c:v>
                </c:pt>
                <c:pt idx="2">
                  <c:v>41.9</c:v>
                </c:pt>
                <c:pt idx="3">
                  <c:v>44.68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41B-41DD-9DDA-C9F2B404204B}"/>
            </c:ext>
          </c:extLst>
        </c:ser>
        <c:ser>
          <c:idx val="4"/>
          <c:order val="4"/>
          <c:tx>
            <c:strRef>
              <c:f>Sheet1!$L$13</c:f>
              <c:strCache>
                <c:ptCount val="1"/>
                <c:pt idx="0">
                  <c:v>Accuracy- 5 classes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Sheet1!$G$14:$G$17</c:f>
              <c:strCache>
                <c:ptCount val="4"/>
                <c:pt idx="0">
                  <c:v>Naïve Bayes</c:v>
                </c:pt>
                <c:pt idx="1">
                  <c:v>Decision Trees</c:v>
                </c:pt>
                <c:pt idx="2">
                  <c:v>Random Forest</c:v>
                </c:pt>
                <c:pt idx="3">
                  <c:v>Support vector Machine</c:v>
                </c:pt>
              </c:strCache>
            </c:strRef>
          </c:cat>
          <c:val>
            <c:numRef>
              <c:f>Sheet1!$L$14:$L$17</c:f>
              <c:numCache>
                <c:formatCode>General</c:formatCode>
                <c:ptCount val="4"/>
                <c:pt idx="0">
                  <c:v>19.98</c:v>
                </c:pt>
                <c:pt idx="1">
                  <c:v>29.78</c:v>
                </c:pt>
                <c:pt idx="2">
                  <c:v>32.21</c:v>
                </c:pt>
                <c:pt idx="3">
                  <c:v>30.68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1B-41DD-9DDA-C9F2B40420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693869247"/>
        <c:axId val="18841165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Sheet1!$H$13</c15:sqref>
                        </c15:formulaRef>
                      </c:ext>
                    </c:extLst>
                    <c:strCache>
                      <c:ptCount val="1"/>
                      <c:pt idx="0">
                        <c:v>Precision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64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Sheet1!$G$14:$G$17</c15:sqref>
                        </c15:formulaRef>
                      </c:ext>
                    </c:extLst>
                    <c:strCache>
                      <c:ptCount val="4"/>
                      <c:pt idx="0">
                        <c:v>Naïve Bayes</c:v>
                      </c:pt>
                      <c:pt idx="1">
                        <c:v>Decision Trees</c:v>
                      </c:pt>
                      <c:pt idx="2">
                        <c:v>Random Forest</c:v>
                      </c:pt>
                      <c:pt idx="3">
                        <c:v>Support vector Machine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Sheet1!$H$14:$H$17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27.42</c:v>
                      </c:pt>
                      <c:pt idx="1">
                        <c:v>43.8</c:v>
                      </c:pt>
                      <c:pt idx="2">
                        <c:v>41.41</c:v>
                      </c:pt>
                      <c:pt idx="3">
                        <c:v>42.61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441B-41DD-9DDA-C9F2B404204B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Sheet1!$I$13</c15:sqref>
                        </c15:formulaRef>
                      </c:ext>
                    </c:extLst>
                    <c:strCache>
                      <c:ptCount val="1"/>
                      <c:pt idx="0">
                        <c:v>Recall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64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Sheet1!$G$14:$G$17</c15:sqref>
                        </c15:formulaRef>
                      </c:ext>
                    </c:extLst>
                    <c:strCache>
                      <c:ptCount val="4"/>
                      <c:pt idx="0">
                        <c:v>Naïve Bayes</c:v>
                      </c:pt>
                      <c:pt idx="1">
                        <c:v>Decision Trees</c:v>
                      </c:pt>
                      <c:pt idx="2">
                        <c:v>Random Forest</c:v>
                      </c:pt>
                      <c:pt idx="3">
                        <c:v>Support vector Machine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Sheet1!$I$14:$I$17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39.03</c:v>
                      </c:pt>
                      <c:pt idx="1">
                        <c:v>44.78</c:v>
                      </c:pt>
                      <c:pt idx="2">
                        <c:v>42.34</c:v>
                      </c:pt>
                      <c:pt idx="3">
                        <c:v>44.53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441B-41DD-9DDA-C9F2B404204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Sheet1!$J$13</c15:sqref>
                        </c15:formulaRef>
                      </c:ext>
                    </c:extLst>
                    <c:strCache>
                      <c:ptCount val="1"/>
                      <c:pt idx="0">
                        <c:v>F-measure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64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Sheet1!$G$14:$G$17</c15:sqref>
                        </c15:formulaRef>
                      </c:ext>
                    </c:extLst>
                    <c:strCache>
                      <c:ptCount val="4"/>
                      <c:pt idx="0">
                        <c:v>Naïve Bayes</c:v>
                      </c:pt>
                      <c:pt idx="1">
                        <c:v>Decision Trees</c:v>
                      </c:pt>
                      <c:pt idx="2">
                        <c:v>Random Forest</c:v>
                      </c:pt>
                      <c:pt idx="3">
                        <c:v>Support vector Machine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Sheet1!$J$14:$J$17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37.35</c:v>
                      </c:pt>
                      <c:pt idx="1">
                        <c:v>43.26</c:v>
                      </c:pt>
                      <c:pt idx="2">
                        <c:v>41.11</c:v>
                      </c:pt>
                      <c:pt idx="3">
                        <c:v>38.840000000000003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41B-41DD-9DDA-C9F2B404204B}"/>
                  </c:ext>
                </c:extLst>
              </c15:ser>
            </c15:filteredBarSeries>
          </c:ext>
        </c:extLst>
      </c:barChart>
      <c:catAx>
        <c:axId val="169386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116559"/>
        <c:crosses val="autoZero"/>
        <c:auto val="1"/>
        <c:lblAlgn val="ctr"/>
        <c:lblOffset val="100"/>
        <c:noMultiLvlLbl val="0"/>
      </c:catAx>
      <c:valAx>
        <c:axId val="18841165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93869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</a:t>
            </a:r>
            <a:r>
              <a:rPr lang="en-US" baseline="0" dirty="0"/>
              <a:t> and Recall of 3 classes model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0783712066692079E-2"/>
          <c:y val="0.20300773463310517"/>
          <c:w val="0.88565004689682225"/>
          <c:h val="0.65139693671042109"/>
        </c:manualLayout>
      </c:layout>
      <c:lineChart>
        <c:grouping val="standard"/>
        <c:varyColors val="0"/>
        <c:ser>
          <c:idx val="0"/>
          <c:order val="0"/>
          <c:tx>
            <c:strRef>
              <c:f>Sheet1!$H$13</c:f>
              <c:strCache>
                <c:ptCount val="1"/>
                <c:pt idx="0">
                  <c:v>Precision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Sheet1!$G$14:$G$17</c:f>
              <c:strCache>
                <c:ptCount val="4"/>
                <c:pt idx="0">
                  <c:v>Naïve Bayes</c:v>
                </c:pt>
                <c:pt idx="1">
                  <c:v>Decision Trees</c:v>
                </c:pt>
                <c:pt idx="2">
                  <c:v>Random Forest</c:v>
                </c:pt>
                <c:pt idx="3">
                  <c:v>Support vector Machine</c:v>
                </c:pt>
              </c:strCache>
            </c:strRef>
          </c:cat>
          <c:val>
            <c:numRef>
              <c:f>Sheet1!$H$14:$H$17</c:f>
              <c:numCache>
                <c:formatCode>General</c:formatCode>
                <c:ptCount val="4"/>
                <c:pt idx="0">
                  <c:v>27.42</c:v>
                </c:pt>
                <c:pt idx="1">
                  <c:v>43.8</c:v>
                </c:pt>
                <c:pt idx="2">
                  <c:v>41.41</c:v>
                </c:pt>
                <c:pt idx="3">
                  <c:v>42.61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39-43C0-9859-2C92A2A2F80B}"/>
            </c:ext>
          </c:extLst>
        </c:ser>
        <c:ser>
          <c:idx val="1"/>
          <c:order val="1"/>
          <c:tx>
            <c:strRef>
              <c:f>Sheet1!$I$13</c:f>
              <c:strCache>
                <c:ptCount val="1"/>
                <c:pt idx="0">
                  <c:v>Recall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Sheet1!$G$14:$G$17</c:f>
              <c:strCache>
                <c:ptCount val="4"/>
                <c:pt idx="0">
                  <c:v>Naïve Bayes</c:v>
                </c:pt>
                <c:pt idx="1">
                  <c:v>Decision Trees</c:v>
                </c:pt>
                <c:pt idx="2">
                  <c:v>Random Forest</c:v>
                </c:pt>
                <c:pt idx="3">
                  <c:v>Support vector Machine</c:v>
                </c:pt>
              </c:strCache>
            </c:strRef>
          </c:cat>
          <c:val>
            <c:numRef>
              <c:f>Sheet1!$I$14:$I$17</c:f>
              <c:numCache>
                <c:formatCode>General</c:formatCode>
                <c:ptCount val="4"/>
                <c:pt idx="0">
                  <c:v>39.03</c:v>
                </c:pt>
                <c:pt idx="1">
                  <c:v>44.78</c:v>
                </c:pt>
                <c:pt idx="2">
                  <c:v>42.34</c:v>
                </c:pt>
                <c:pt idx="3">
                  <c:v>44.53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39-43C0-9859-2C92A2A2F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0500991"/>
        <c:axId val="1929092927"/>
      </c:lineChart>
      <c:catAx>
        <c:axId val="130050099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092927"/>
        <c:crosses val="autoZero"/>
        <c:auto val="1"/>
        <c:lblAlgn val="ctr"/>
        <c:lblOffset val="100"/>
        <c:noMultiLvlLbl val="0"/>
      </c:catAx>
      <c:valAx>
        <c:axId val="192909292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500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Accuracy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Sheet3!$E$1</c:f>
              <c:strCache>
                <c:ptCount val="1"/>
                <c:pt idx="0">
                  <c:v>Filter based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Sheet3!$A$2:$A$5</c:f>
              <c:strCache>
                <c:ptCount val="4"/>
                <c:pt idx="0">
                  <c:v>Naïve Bayes</c:v>
                </c:pt>
                <c:pt idx="1">
                  <c:v>Decision Trees</c:v>
                </c:pt>
                <c:pt idx="2">
                  <c:v>Random Forest</c:v>
                </c:pt>
                <c:pt idx="3">
                  <c:v>Support vector Machine</c:v>
                </c:pt>
              </c:strCache>
            </c:strRef>
          </c:cat>
          <c:val>
            <c:numRef>
              <c:f>Sheet3!$E$2:$E$5</c:f>
              <c:numCache>
                <c:formatCode>General</c:formatCode>
                <c:ptCount val="4"/>
                <c:pt idx="0">
                  <c:v>19.95</c:v>
                </c:pt>
                <c:pt idx="1">
                  <c:v>29.93</c:v>
                </c:pt>
                <c:pt idx="2">
                  <c:v>31.99</c:v>
                </c:pt>
                <c:pt idx="3">
                  <c:v>23.12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9F-4A2F-8811-6D45081BD06C}"/>
            </c:ext>
          </c:extLst>
        </c:ser>
        <c:ser>
          <c:idx val="4"/>
          <c:order val="4"/>
          <c:tx>
            <c:strRef>
              <c:f>Sheet3!$F$1</c:f>
              <c:strCache>
                <c:ptCount val="1"/>
                <c:pt idx="0">
                  <c:v>Hybrid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Sheet3!$A$2:$A$5</c:f>
              <c:strCache>
                <c:ptCount val="4"/>
                <c:pt idx="0">
                  <c:v>Naïve Bayes</c:v>
                </c:pt>
                <c:pt idx="1">
                  <c:v>Decision Trees</c:v>
                </c:pt>
                <c:pt idx="2">
                  <c:v>Random Forest</c:v>
                </c:pt>
                <c:pt idx="3">
                  <c:v>Support vector Machine</c:v>
                </c:pt>
              </c:strCache>
            </c:strRef>
          </c:cat>
          <c:val>
            <c:numRef>
              <c:f>Sheet3!$F$2:$F$5</c:f>
              <c:numCache>
                <c:formatCode>General</c:formatCode>
                <c:ptCount val="4"/>
                <c:pt idx="0">
                  <c:v>19.98</c:v>
                </c:pt>
                <c:pt idx="1">
                  <c:v>29.78</c:v>
                </c:pt>
                <c:pt idx="2">
                  <c:v>32.21</c:v>
                </c:pt>
                <c:pt idx="3">
                  <c:v>30.68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9F-4A2F-8811-6D45081BD0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0439551"/>
        <c:axId val="152407043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Sheet3!$B$1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>
                      <a:tint val="54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Sheet3!$A$2:$A$5</c15:sqref>
                        </c15:formulaRef>
                      </c:ext>
                    </c:extLst>
                    <c:strCache>
                      <c:ptCount val="4"/>
                      <c:pt idx="0">
                        <c:v>Naïve Bayes</c:v>
                      </c:pt>
                      <c:pt idx="1">
                        <c:v>Decision Trees</c:v>
                      </c:pt>
                      <c:pt idx="2">
                        <c:v>Random Forest</c:v>
                      </c:pt>
                      <c:pt idx="3">
                        <c:v>Support vector Machine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Sheet3!$B$2:$B$5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59F-4A2F-8811-6D45081BD06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Sheet3!$C$1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>
                      <a:tint val="77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Sheet3!$A$2:$A$5</c15:sqref>
                        </c15:formulaRef>
                      </c:ext>
                    </c:extLst>
                    <c:strCache>
                      <c:ptCount val="4"/>
                      <c:pt idx="0">
                        <c:v>Naïve Bayes</c:v>
                      </c:pt>
                      <c:pt idx="1">
                        <c:v>Decision Trees</c:v>
                      </c:pt>
                      <c:pt idx="2">
                        <c:v>Random Forest</c:v>
                      </c:pt>
                      <c:pt idx="3">
                        <c:v>Support vector Machine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59F-4A2F-8811-6D45081BD06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Sheet3!$A$2:$A$5</c15:sqref>
                        </c15:formulaRef>
                      </c:ext>
                    </c:extLst>
                    <c:strCache>
                      <c:ptCount val="4"/>
                      <c:pt idx="0">
                        <c:v>Naïve Bayes</c:v>
                      </c:pt>
                      <c:pt idx="1">
                        <c:v>Decision Trees</c:v>
                      </c:pt>
                      <c:pt idx="2">
                        <c:v>Random Forest</c:v>
                      </c:pt>
                      <c:pt idx="3">
                        <c:v>Support vector Machine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9F-4A2F-8811-6D45081BD06C}"/>
                  </c:ext>
                </c:extLst>
              </c15:ser>
            </c15:filteredBarSeries>
          </c:ext>
        </c:extLst>
      </c:barChart>
      <c:catAx>
        <c:axId val="152043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070431"/>
        <c:crosses val="autoZero"/>
        <c:auto val="1"/>
        <c:lblAlgn val="ctr"/>
        <c:lblOffset val="100"/>
        <c:noMultiLvlLbl val="0"/>
      </c:catAx>
      <c:valAx>
        <c:axId val="1524070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0439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</a:t>
            </a:r>
            <a:r>
              <a:rPr lang="en-US" baseline="0" dirty="0"/>
              <a:t> Comparison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525012760149335"/>
          <c:y val="0.28687554680664917"/>
          <c:w val="0.65398512367308781"/>
          <c:h val="0.614984324876057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Sheet3!$M$11</c:f>
              <c:strCache>
                <c:ptCount val="1"/>
                <c:pt idx="0">
                  <c:v>Precision Information Gain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Sheet3!$L$12:$L$15</c:f>
              <c:strCache>
                <c:ptCount val="4"/>
                <c:pt idx="0">
                  <c:v>Naïve Bayes</c:v>
                </c:pt>
                <c:pt idx="1">
                  <c:v>Decision Trees</c:v>
                </c:pt>
                <c:pt idx="2">
                  <c:v>Random Forest</c:v>
                </c:pt>
                <c:pt idx="3">
                  <c:v>Support vector Machine</c:v>
                </c:pt>
              </c:strCache>
            </c:strRef>
          </c:cat>
          <c:val>
            <c:numRef>
              <c:f>Sheet3!$M$12:$M$15</c:f>
              <c:numCache>
                <c:formatCode>General</c:formatCode>
                <c:ptCount val="4"/>
                <c:pt idx="0">
                  <c:v>18.940000000000001</c:v>
                </c:pt>
                <c:pt idx="1">
                  <c:v>29.45</c:v>
                </c:pt>
                <c:pt idx="2">
                  <c:v>37.67</c:v>
                </c:pt>
                <c:pt idx="3">
                  <c:v>30.12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9-4BF1-A519-3973501B8057}"/>
            </c:ext>
          </c:extLst>
        </c:ser>
        <c:ser>
          <c:idx val="1"/>
          <c:order val="1"/>
          <c:tx>
            <c:strRef>
              <c:f>Sheet3!$N$11</c:f>
              <c:strCache>
                <c:ptCount val="1"/>
                <c:pt idx="0">
                  <c:v>Precision Hybrid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Sheet3!$L$12:$L$15</c:f>
              <c:strCache>
                <c:ptCount val="4"/>
                <c:pt idx="0">
                  <c:v>Naïve Bayes</c:v>
                </c:pt>
                <c:pt idx="1">
                  <c:v>Decision Trees</c:v>
                </c:pt>
                <c:pt idx="2">
                  <c:v>Random Forest</c:v>
                </c:pt>
                <c:pt idx="3">
                  <c:v>Support vector Machine</c:v>
                </c:pt>
              </c:strCache>
            </c:strRef>
          </c:cat>
          <c:val>
            <c:numRef>
              <c:f>Sheet3!$N$12:$N$15</c:f>
              <c:numCache>
                <c:formatCode>General</c:formatCode>
                <c:ptCount val="4"/>
                <c:pt idx="0">
                  <c:v>19</c:v>
                </c:pt>
                <c:pt idx="1">
                  <c:v>29.6</c:v>
                </c:pt>
                <c:pt idx="2">
                  <c:v>38.99</c:v>
                </c:pt>
                <c:pt idx="3">
                  <c:v>26.24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69-4BF1-A519-3973501B80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31757471"/>
        <c:axId val="1658738303"/>
      </c:barChart>
      <c:catAx>
        <c:axId val="15317574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8738303"/>
        <c:crosses val="autoZero"/>
        <c:auto val="1"/>
        <c:lblAlgn val="ctr"/>
        <c:lblOffset val="100"/>
        <c:noMultiLvlLbl val="0"/>
      </c:catAx>
      <c:valAx>
        <c:axId val="165873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757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Accuracy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NB</c:v>
                </c:pt>
              </c:strCache>
            </c:strRef>
          </c:tx>
          <c:spPr>
            <a:ln w="31750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>
                  <a:shade val="65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Sheet4!$B$2:$B$4</c:f>
              <c:numCache>
                <c:formatCode>General</c:formatCode>
                <c:ptCount val="3"/>
                <c:pt idx="0">
                  <c:v>20.100000000000001</c:v>
                </c:pt>
                <c:pt idx="1">
                  <c:v>19.8</c:v>
                </c:pt>
                <c:pt idx="2">
                  <c:v>19.95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9-48F6-A61A-03CCE20C35D4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Decision Tree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Sheet4!$C$2:$C$4</c:f>
              <c:numCache>
                <c:formatCode>General</c:formatCode>
                <c:ptCount val="3"/>
                <c:pt idx="0">
                  <c:v>29.85</c:v>
                </c:pt>
                <c:pt idx="1">
                  <c:v>30.07</c:v>
                </c:pt>
                <c:pt idx="2">
                  <c:v>29.93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9-48F6-A61A-03CCE20C35D4}"/>
            </c:ext>
          </c:extLst>
        </c:ser>
        <c:ser>
          <c:idx val="2"/>
          <c:order val="2"/>
          <c:tx>
            <c:strRef>
              <c:f>Sheet4!$D$1</c:f>
              <c:strCache>
                <c:ptCount val="1"/>
                <c:pt idx="0">
                  <c:v>RF</c:v>
                </c:pt>
              </c:strCache>
            </c:strRef>
          </c:tx>
          <c:spPr>
            <a:ln w="31750" cap="rnd">
              <a:solidFill>
                <a:schemeClr val="accent4">
                  <a:tint val="6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>
                  <a:tint val="65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Sheet4!$D$2:$D$4</c:f>
              <c:numCache>
                <c:formatCode>General</c:formatCode>
                <c:ptCount val="3"/>
                <c:pt idx="0">
                  <c:v>32.21</c:v>
                </c:pt>
                <c:pt idx="1">
                  <c:v>36.799999999999997</c:v>
                </c:pt>
                <c:pt idx="2">
                  <c:v>36.950000000000003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9-48F6-A61A-03CCE20C35D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60940191"/>
        <c:axId val="1622651375"/>
      </c:lineChart>
      <c:catAx>
        <c:axId val="146094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2651375"/>
        <c:crosses val="autoZero"/>
        <c:auto val="1"/>
        <c:lblAlgn val="ctr"/>
        <c:lblOffset val="100"/>
        <c:noMultiLvlLbl val="0"/>
      </c:catAx>
      <c:valAx>
        <c:axId val="162265137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6094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RF</a:t>
            </a:r>
            <a:r>
              <a:rPr lang="en-CA" baseline="0" dirty="0"/>
              <a:t> </a:t>
            </a:r>
            <a:r>
              <a:rPr lang="en-CA" dirty="0"/>
              <a:t>Cross-</a:t>
            </a:r>
            <a:r>
              <a:rPr lang="en-CA" dirty="0" err="1"/>
              <a:t>VALIDaTIOn</a:t>
            </a:r>
            <a:r>
              <a:rPr lang="en-CA" dirty="0"/>
              <a:t> RESULTS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Sheet5!$B$1:$B$10</c:f>
              <c:numCache>
                <c:formatCode>General</c:formatCode>
                <c:ptCount val="10"/>
                <c:pt idx="0">
                  <c:v>32.21</c:v>
                </c:pt>
                <c:pt idx="1">
                  <c:v>36.799999999999997</c:v>
                </c:pt>
                <c:pt idx="2">
                  <c:v>36.950000000000003</c:v>
                </c:pt>
                <c:pt idx="3">
                  <c:v>35.79</c:v>
                </c:pt>
                <c:pt idx="4">
                  <c:v>36.79</c:v>
                </c:pt>
                <c:pt idx="5">
                  <c:v>36.79</c:v>
                </c:pt>
                <c:pt idx="6">
                  <c:v>36.799999999999997</c:v>
                </c:pt>
                <c:pt idx="7">
                  <c:v>36.799999999999997</c:v>
                </c:pt>
                <c:pt idx="8">
                  <c:v>36.799999999999997</c:v>
                </c:pt>
                <c:pt idx="9">
                  <c:v>36.950000000000003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79-454F-996C-AE80BAE217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520437951"/>
        <c:axId val="1622707951"/>
      </c:barChart>
      <c:catAx>
        <c:axId val="15204379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FOLDS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2707951"/>
        <c:crosses val="autoZero"/>
        <c:auto val="1"/>
        <c:lblAlgn val="ctr"/>
        <c:lblOffset val="100"/>
        <c:noMultiLvlLbl val="0"/>
      </c:catAx>
      <c:valAx>
        <c:axId val="162270795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520437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BF636-4D16-3C40-835D-D1836CDEE15A}" type="doc">
      <dgm:prSet loTypeId="urn:microsoft.com/office/officeart/2005/8/layout/vProcess5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BA774D2-8759-AF43-BA46-DFD78A81D3CD}">
      <dgm:prSet phldrT="[Text]"/>
      <dgm:spPr/>
      <dgm:t>
        <a:bodyPr/>
        <a:lstStyle/>
        <a:p>
          <a:r>
            <a:rPr lang="en-US" dirty="0"/>
            <a:t>Data Preparation </a:t>
          </a:r>
        </a:p>
      </dgm:t>
    </dgm:pt>
    <dgm:pt modelId="{4060463F-6EA8-6041-A8DE-B5A4C7C566C1}" type="parTrans" cxnId="{EC27D071-6976-954C-A3C1-D653B4E8ECBB}">
      <dgm:prSet/>
      <dgm:spPr/>
      <dgm:t>
        <a:bodyPr/>
        <a:lstStyle/>
        <a:p>
          <a:endParaRPr lang="en-US"/>
        </a:p>
      </dgm:t>
    </dgm:pt>
    <dgm:pt modelId="{52FF50CD-5B24-7E48-B038-D147D2E49837}" type="sibTrans" cxnId="{EC27D071-6976-954C-A3C1-D653B4E8ECBB}">
      <dgm:prSet/>
      <dgm:spPr/>
      <dgm:t>
        <a:bodyPr/>
        <a:lstStyle/>
        <a:p>
          <a:endParaRPr lang="en-US"/>
        </a:p>
      </dgm:t>
    </dgm:pt>
    <dgm:pt modelId="{7BF4565B-F9A0-A841-9561-B11A5DB84077}">
      <dgm:prSet phldrT="[Text]"/>
      <dgm:spPr/>
      <dgm:t>
        <a:bodyPr/>
        <a:lstStyle/>
        <a:p>
          <a:r>
            <a:rPr lang="en-US" dirty="0"/>
            <a:t>Pre-processing Text and Corpus Creation</a:t>
          </a:r>
        </a:p>
      </dgm:t>
    </dgm:pt>
    <dgm:pt modelId="{F5D446E1-7BC4-FD43-9B1E-F3BD86017A63}" type="parTrans" cxnId="{528E7F7B-0799-644E-BE5F-19DEAD75F199}">
      <dgm:prSet/>
      <dgm:spPr/>
      <dgm:t>
        <a:bodyPr/>
        <a:lstStyle/>
        <a:p>
          <a:endParaRPr lang="en-US"/>
        </a:p>
      </dgm:t>
    </dgm:pt>
    <dgm:pt modelId="{EB4443E6-3AB2-A340-AD0E-C3E703D61527}" type="sibTrans" cxnId="{528E7F7B-0799-644E-BE5F-19DEAD75F199}">
      <dgm:prSet/>
      <dgm:spPr/>
      <dgm:t>
        <a:bodyPr/>
        <a:lstStyle/>
        <a:p>
          <a:endParaRPr lang="en-US"/>
        </a:p>
      </dgm:t>
    </dgm:pt>
    <dgm:pt modelId="{8D7100A2-B2F3-544F-A12C-4276B2532479}">
      <dgm:prSet phldrT="[Text]"/>
      <dgm:spPr/>
      <dgm:t>
        <a:bodyPr/>
        <a:lstStyle/>
        <a:p>
          <a:r>
            <a:rPr lang="en-US" dirty="0"/>
            <a:t>Feature Selection Techniques</a:t>
          </a:r>
        </a:p>
      </dgm:t>
    </dgm:pt>
    <dgm:pt modelId="{F36ADE15-048C-4C4D-BCF8-8379517A1C89}" type="parTrans" cxnId="{8A100763-B993-2748-A138-8F8BB9266716}">
      <dgm:prSet/>
      <dgm:spPr/>
      <dgm:t>
        <a:bodyPr/>
        <a:lstStyle/>
        <a:p>
          <a:endParaRPr lang="en-US"/>
        </a:p>
      </dgm:t>
    </dgm:pt>
    <dgm:pt modelId="{2715E5DA-1712-8D4A-B616-B6DC5E8C7C28}" type="sibTrans" cxnId="{8A100763-B993-2748-A138-8F8BB9266716}">
      <dgm:prSet/>
      <dgm:spPr/>
      <dgm:t>
        <a:bodyPr/>
        <a:lstStyle/>
        <a:p>
          <a:endParaRPr lang="en-US"/>
        </a:p>
      </dgm:t>
    </dgm:pt>
    <dgm:pt modelId="{2AB701DF-8980-0141-9842-59183E3B2815}">
      <dgm:prSet/>
      <dgm:spPr/>
      <dgm:t>
        <a:bodyPr/>
        <a:lstStyle/>
        <a:p>
          <a:r>
            <a:rPr lang="en-US" dirty="0"/>
            <a:t>Build</a:t>
          </a:r>
          <a:r>
            <a:rPr lang="en-US" baseline="0" dirty="0"/>
            <a:t> Model using various classifiers </a:t>
          </a:r>
          <a:endParaRPr lang="en-US" dirty="0"/>
        </a:p>
      </dgm:t>
    </dgm:pt>
    <dgm:pt modelId="{D1587182-5DC7-6C4F-A206-C93C1D021675}" type="parTrans" cxnId="{682D7EDF-7FBF-1340-81B0-F128A7F9FA5B}">
      <dgm:prSet/>
      <dgm:spPr/>
      <dgm:t>
        <a:bodyPr/>
        <a:lstStyle/>
        <a:p>
          <a:endParaRPr lang="en-US"/>
        </a:p>
      </dgm:t>
    </dgm:pt>
    <dgm:pt modelId="{856B6F6A-E2F0-284D-A9F8-8CC37EC00D37}" type="sibTrans" cxnId="{682D7EDF-7FBF-1340-81B0-F128A7F9FA5B}">
      <dgm:prSet/>
      <dgm:spPr/>
      <dgm:t>
        <a:bodyPr/>
        <a:lstStyle/>
        <a:p>
          <a:endParaRPr lang="en-US"/>
        </a:p>
      </dgm:t>
    </dgm:pt>
    <dgm:pt modelId="{F5A6F1D5-0BB1-FE41-8746-418DF574EC07}">
      <dgm:prSet/>
      <dgm:spPr/>
      <dgm:t>
        <a:bodyPr/>
        <a:lstStyle/>
        <a:p>
          <a:r>
            <a:rPr lang="en-US" dirty="0"/>
            <a:t>Evaluate Classifier on test set and document performance metrics</a:t>
          </a:r>
        </a:p>
      </dgm:t>
    </dgm:pt>
    <dgm:pt modelId="{6B5E67C4-D8C9-2F41-855F-5191EA154F58}" type="parTrans" cxnId="{9F6FE731-93D2-F24D-8DAA-1799C01C3CF8}">
      <dgm:prSet/>
      <dgm:spPr/>
      <dgm:t>
        <a:bodyPr/>
        <a:lstStyle/>
        <a:p>
          <a:endParaRPr lang="en-US"/>
        </a:p>
      </dgm:t>
    </dgm:pt>
    <dgm:pt modelId="{E0942A6A-BD26-6948-A031-422B8A19B79D}" type="sibTrans" cxnId="{9F6FE731-93D2-F24D-8DAA-1799C01C3CF8}">
      <dgm:prSet/>
      <dgm:spPr/>
      <dgm:t>
        <a:bodyPr/>
        <a:lstStyle/>
        <a:p>
          <a:endParaRPr lang="en-US"/>
        </a:p>
      </dgm:t>
    </dgm:pt>
    <dgm:pt modelId="{16C83020-CA20-C54A-A81E-2FAE4D5C138F}" type="pres">
      <dgm:prSet presAssocID="{9E3BF636-4D16-3C40-835D-D1836CDEE15A}" presName="outerComposite" presStyleCnt="0">
        <dgm:presLayoutVars>
          <dgm:chMax val="5"/>
          <dgm:dir/>
          <dgm:resizeHandles val="exact"/>
        </dgm:presLayoutVars>
      </dgm:prSet>
      <dgm:spPr/>
    </dgm:pt>
    <dgm:pt modelId="{D363A769-DC85-4E40-B436-7363A38CFD16}" type="pres">
      <dgm:prSet presAssocID="{9E3BF636-4D16-3C40-835D-D1836CDEE15A}" presName="dummyMaxCanvas" presStyleCnt="0">
        <dgm:presLayoutVars/>
      </dgm:prSet>
      <dgm:spPr/>
    </dgm:pt>
    <dgm:pt modelId="{B463894A-E665-F64F-9935-46A073DAAC0D}" type="pres">
      <dgm:prSet presAssocID="{9E3BF636-4D16-3C40-835D-D1836CDEE15A}" presName="FiveNodes_1" presStyleLbl="node1" presStyleIdx="0" presStyleCnt="5">
        <dgm:presLayoutVars>
          <dgm:bulletEnabled val="1"/>
        </dgm:presLayoutVars>
      </dgm:prSet>
      <dgm:spPr/>
    </dgm:pt>
    <dgm:pt modelId="{4101A08F-3022-9A4B-B439-66A9F204A941}" type="pres">
      <dgm:prSet presAssocID="{9E3BF636-4D16-3C40-835D-D1836CDEE15A}" presName="FiveNodes_2" presStyleLbl="node1" presStyleIdx="1" presStyleCnt="5">
        <dgm:presLayoutVars>
          <dgm:bulletEnabled val="1"/>
        </dgm:presLayoutVars>
      </dgm:prSet>
      <dgm:spPr/>
    </dgm:pt>
    <dgm:pt modelId="{2870774E-A3A4-544F-884A-333EE83C9593}" type="pres">
      <dgm:prSet presAssocID="{9E3BF636-4D16-3C40-835D-D1836CDEE15A}" presName="FiveNodes_3" presStyleLbl="node1" presStyleIdx="2" presStyleCnt="5">
        <dgm:presLayoutVars>
          <dgm:bulletEnabled val="1"/>
        </dgm:presLayoutVars>
      </dgm:prSet>
      <dgm:spPr/>
    </dgm:pt>
    <dgm:pt modelId="{C47D9BAF-9FF3-9449-80B0-8C8C23604445}" type="pres">
      <dgm:prSet presAssocID="{9E3BF636-4D16-3C40-835D-D1836CDEE15A}" presName="FiveNodes_4" presStyleLbl="node1" presStyleIdx="3" presStyleCnt="5">
        <dgm:presLayoutVars>
          <dgm:bulletEnabled val="1"/>
        </dgm:presLayoutVars>
      </dgm:prSet>
      <dgm:spPr/>
    </dgm:pt>
    <dgm:pt modelId="{4880F54D-9832-0842-92E1-87F336B7CC9F}" type="pres">
      <dgm:prSet presAssocID="{9E3BF636-4D16-3C40-835D-D1836CDEE15A}" presName="FiveNodes_5" presStyleLbl="node1" presStyleIdx="4" presStyleCnt="5">
        <dgm:presLayoutVars>
          <dgm:bulletEnabled val="1"/>
        </dgm:presLayoutVars>
      </dgm:prSet>
      <dgm:spPr/>
    </dgm:pt>
    <dgm:pt modelId="{581FBB15-C32F-B14E-85A9-ACE2C48A2F64}" type="pres">
      <dgm:prSet presAssocID="{9E3BF636-4D16-3C40-835D-D1836CDEE15A}" presName="FiveConn_1-2" presStyleLbl="fgAccFollowNode1" presStyleIdx="0" presStyleCnt="4">
        <dgm:presLayoutVars>
          <dgm:bulletEnabled val="1"/>
        </dgm:presLayoutVars>
      </dgm:prSet>
      <dgm:spPr/>
    </dgm:pt>
    <dgm:pt modelId="{B5AF37B4-CA54-AC47-8852-A7EF813859D8}" type="pres">
      <dgm:prSet presAssocID="{9E3BF636-4D16-3C40-835D-D1836CDEE15A}" presName="FiveConn_2-3" presStyleLbl="fgAccFollowNode1" presStyleIdx="1" presStyleCnt="4">
        <dgm:presLayoutVars>
          <dgm:bulletEnabled val="1"/>
        </dgm:presLayoutVars>
      </dgm:prSet>
      <dgm:spPr/>
    </dgm:pt>
    <dgm:pt modelId="{1B382A9A-9CA6-0243-ACDD-D118A0DBF182}" type="pres">
      <dgm:prSet presAssocID="{9E3BF636-4D16-3C40-835D-D1836CDEE15A}" presName="FiveConn_3-4" presStyleLbl="fgAccFollowNode1" presStyleIdx="2" presStyleCnt="4">
        <dgm:presLayoutVars>
          <dgm:bulletEnabled val="1"/>
        </dgm:presLayoutVars>
      </dgm:prSet>
      <dgm:spPr/>
    </dgm:pt>
    <dgm:pt modelId="{B38A962C-4EFB-9E40-9700-0B7376C827FD}" type="pres">
      <dgm:prSet presAssocID="{9E3BF636-4D16-3C40-835D-D1836CDEE15A}" presName="FiveConn_4-5" presStyleLbl="fgAccFollowNode1" presStyleIdx="3" presStyleCnt="4">
        <dgm:presLayoutVars>
          <dgm:bulletEnabled val="1"/>
        </dgm:presLayoutVars>
      </dgm:prSet>
      <dgm:spPr/>
    </dgm:pt>
    <dgm:pt modelId="{3D5C356F-E2F8-D24B-A90F-E8846003005C}" type="pres">
      <dgm:prSet presAssocID="{9E3BF636-4D16-3C40-835D-D1836CDEE15A}" presName="FiveNodes_1_text" presStyleLbl="node1" presStyleIdx="4" presStyleCnt="5">
        <dgm:presLayoutVars>
          <dgm:bulletEnabled val="1"/>
        </dgm:presLayoutVars>
      </dgm:prSet>
      <dgm:spPr/>
    </dgm:pt>
    <dgm:pt modelId="{A0A88EBD-E435-334B-AEDA-45A5ADCD2488}" type="pres">
      <dgm:prSet presAssocID="{9E3BF636-4D16-3C40-835D-D1836CDEE15A}" presName="FiveNodes_2_text" presStyleLbl="node1" presStyleIdx="4" presStyleCnt="5">
        <dgm:presLayoutVars>
          <dgm:bulletEnabled val="1"/>
        </dgm:presLayoutVars>
      </dgm:prSet>
      <dgm:spPr/>
    </dgm:pt>
    <dgm:pt modelId="{54EF87E4-FE59-554F-BB01-92C620C45575}" type="pres">
      <dgm:prSet presAssocID="{9E3BF636-4D16-3C40-835D-D1836CDEE15A}" presName="FiveNodes_3_text" presStyleLbl="node1" presStyleIdx="4" presStyleCnt="5">
        <dgm:presLayoutVars>
          <dgm:bulletEnabled val="1"/>
        </dgm:presLayoutVars>
      </dgm:prSet>
      <dgm:spPr/>
    </dgm:pt>
    <dgm:pt modelId="{4D5D51F2-4742-2D49-9FC8-5CF4505A7D8E}" type="pres">
      <dgm:prSet presAssocID="{9E3BF636-4D16-3C40-835D-D1836CDEE15A}" presName="FiveNodes_4_text" presStyleLbl="node1" presStyleIdx="4" presStyleCnt="5">
        <dgm:presLayoutVars>
          <dgm:bulletEnabled val="1"/>
        </dgm:presLayoutVars>
      </dgm:prSet>
      <dgm:spPr/>
    </dgm:pt>
    <dgm:pt modelId="{A5A9E853-9DF6-1F42-B9D3-04E9D60CD84B}" type="pres">
      <dgm:prSet presAssocID="{9E3BF636-4D16-3C40-835D-D1836CDEE15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E4B4A0A-0DED-1645-B2A5-47B7FA8432CF}" type="presOf" srcId="{856B6F6A-E2F0-284D-A9F8-8CC37EC00D37}" destId="{B38A962C-4EFB-9E40-9700-0B7376C827FD}" srcOrd="0" destOrd="0" presId="urn:microsoft.com/office/officeart/2005/8/layout/vProcess5"/>
    <dgm:cxn modelId="{52FEBB0F-0DA1-5049-91B3-514A170426EF}" type="presOf" srcId="{8D7100A2-B2F3-544F-A12C-4276B2532479}" destId="{2870774E-A3A4-544F-884A-333EE83C9593}" srcOrd="0" destOrd="0" presId="urn:microsoft.com/office/officeart/2005/8/layout/vProcess5"/>
    <dgm:cxn modelId="{A5B0A314-0C3D-FD48-B9CA-202D7DB93853}" type="presOf" srcId="{8BA774D2-8759-AF43-BA46-DFD78A81D3CD}" destId="{B463894A-E665-F64F-9935-46A073DAAC0D}" srcOrd="0" destOrd="0" presId="urn:microsoft.com/office/officeart/2005/8/layout/vProcess5"/>
    <dgm:cxn modelId="{C48AA422-8C16-EE41-91C1-449CDE2CE207}" type="presOf" srcId="{F5A6F1D5-0BB1-FE41-8746-418DF574EC07}" destId="{4880F54D-9832-0842-92E1-87F336B7CC9F}" srcOrd="0" destOrd="0" presId="urn:microsoft.com/office/officeart/2005/8/layout/vProcess5"/>
    <dgm:cxn modelId="{0FB1FB24-5DC9-3048-80B9-1604235B9996}" type="presOf" srcId="{8D7100A2-B2F3-544F-A12C-4276B2532479}" destId="{54EF87E4-FE59-554F-BB01-92C620C45575}" srcOrd="1" destOrd="0" presId="urn:microsoft.com/office/officeart/2005/8/layout/vProcess5"/>
    <dgm:cxn modelId="{EB59262B-FDBC-434F-8797-80F39A146DB8}" type="presOf" srcId="{7BF4565B-F9A0-A841-9561-B11A5DB84077}" destId="{4101A08F-3022-9A4B-B439-66A9F204A941}" srcOrd="0" destOrd="0" presId="urn:microsoft.com/office/officeart/2005/8/layout/vProcess5"/>
    <dgm:cxn modelId="{9F6FE731-93D2-F24D-8DAA-1799C01C3CF8}" srcId="{9E3BF636-4D16-3C40-835D-D1836CDEE15A}" destId="{F5A6F1D5-0BB1-FE41-8746-418DF574EC07}" srcOrd="4" destOrd="0" parTransId="{6B5E67C4-D8C9-2F41-855F-5191EA154F58}" sibTransId="{E0942A6A-BD26-6948-A031-422B8A19B79D}"/>
    <dgm:cxn modelId="{6E34193D-7950-DE4E-823D-3CFCDAC35661}" type="presOf" srcId="{9E3BF636-4D16-3C40-835D-D1836CDEE15A}" destId="{16C83020-CA20-C54A-A81E-2FAE4D5C138F}" srcOrd="0" destOrd="0" presId="urn:microsoft.com/office/officeart/2005/8/layout/vProcess5"/>
    <dgm:cxn modelId="{C421A340-8ABF-244B-B79B-FCA178D54E75}" type="presOf" srcId="{2AB701DF-8980-0141-9842-59183E3B2815}" destId="{4D5D51F2-4742-2D49-9FC8-5CF4505A7D8E}" srcOrd="1" destOrd="0" presId="urn:microsoft.com/office/officeart/2005/8/layout/vProcess5"/>
    <dgm:cxn modelId="{8A100763-B993-2748-A138-8F8BB9266716}" srcId="{9E3BF636-4D16-3C40-835D-D1836CDEE15A}" destId="{8D7100A2-B2F3-544F-A12C-4276B2532479}" srcOrd="2" destOrd="0" parTransId="{F36ADE15-048C-4C4D-BCF8-8379517A1C89}" sibTransId="{2715E5DA-1712-8D4A-B616-B6DC5E8C7C28}"/>
    <dgm:cxn modelId="{EC27D071-6976-954C-A3C1-D653B4E8ECBB}" srcId="{9E3BF636-4D16-3C40-835D-D1836CDEE15A}" destId="{8BA774D2-8759-AF43-BA46-DFD78A81D3CD}" srcOrd="0" destOrd="0" parTransId="{4060463F-6EA8-6041-A8DE-B5A4C7C566C1}" sibTransId="{52FF50CD-5B24-7E48-B038-D147D2E49837}"/>
    <dgm:cxn modelId="{528E7F7B-0799-644E-BE5F-19DEAD75F199}" srcId="{9E3BF636-4D16-3C40-835D-D1836CDEE15A}" destId="{7BF4565B-F9A0-A841-9561-B11A5DB84077}" srcOrd="1" destOrd="0" parTransId="{F5D446E1-7BC4-FD43-9B1E-F3BD86017A63}" sibTransId="{EB4443E6-3AB2-A340-AD0E-C3E703D61527}"/>
    <dgm:cxn modelId="{FA8732B1-344A-5448-B219-97C30A021574}" type="presOf" srcId="{EB4443E6-3AB2-A340-AD0E-C3E703D61527}" destId="{B5AF37B4-CA54-AC47-8852-A7EF813859D8}" srcOrd="0" destOrd="0" presId="urn:microsoft.com/office/officeart/2005/8/layout/vProcess5"/>
    <dgm:cxn modelId="{228B6FB1-50E9-D743-87AD-1F3C85BB9971}" type="presOf" srcId="{F5A6F1D5-0BB1-FE41-8746-418DF574EC07}" destId="{A5A9E853-9DF6-1F42-B9D3-04E9D60CD84B}" srcOrd="1" destOrd="0" presId="urn:microsoft.com/office/officeart/2005/8/layout/vProcess5"/>
    <dgm:cxn modelId="{551E80B8-05AE-1B49-B4B4-AF4631DCE788}" type="presOf" srcId="{7BF4565B-F9A0-A841-9561-B11A5DB84077}" destId="{A0A88EBD-E435-334B-AEDA-45A5ADCD2488}" srcOrd="1" destOrd="0" presId="urn:microsoft.com/office/officeart/2005/8/layout/vProcess5"/>
    <dgm:cxn modelId="{78C6A1BE-409F-1F4A-A7F4-BF8C9FEC7A59}" type="presOf" srcId="{2715E5DA-1712-8D4A-B616-B6DC5E8C7C28}" destId="{1B382A9A-9CA6-0243-ACDD-D118A0DBF182}" srcOrd="0" destOrd="0" presId="urn:microsoft.com/office/officeart/2005/8/layout/vProcess5"/>
    <dgm:cxn modelId="{92C8AFCA-57E3-604C-82B6-57B67E031C3A}" type="presOf" srcId="{2AB701DF-8980-0141-9842-59183E3B2815}" destId="{C47D9BAF-9FF3-9449-80B0-8C8C23604445}" srcOrd="0" destOrd="0" presId="urn:microsoft.com/office/officeart/2005/8/layout/vProcess5"/>
    <dgm:cxn modelId="{682D7EDF-7FBF-1340-81B0-F128A7F9FA5B}" srcId="{9E3BF636-4D16-3C40-835D-D1836CDEE15A}" destId="{2AB701DF-8980-0141-9842-59183E3B2815}" srcOrd="3" destOrd="0" parTransId="{D1587182-5DC7-6C4F-A206-C93C1D021675}" sibTransId="{856B6F6A-E2F0-284D-A9F8-8CC37EC00D37}"/>
    <dgm:cxn modelId="{C55699E6-E0D7-EC4F-B575-170AF27E8778}" type="presOf" srcId="{8BA774D2-8759-AF43-BA46-DFD78A81D3CD}" destId="{3D5C356F-E2F8-D24B-A90F-E8846003005C}" srcOrd="1" destOrd="0" presId="urn:microsoft.com/office/officeart/2005/8/layout/vProcess5"/>
    <dgm:cxn modelId="{6D5CA2E9-8A52-9949-B091-CD6677CF316B}" type="presOf" srcId="{52FF50CD-5B24-7E48-B038-D147D2E49837}" destId="{581FBB15-C32F-B14E-85A9-ACE2C48A2F64}" srcOrd="0" destOrd="0" presId="urn:microsoft.com/office/officeart/2005/8/layout/vProcess5"/>
    <dgm:cxn modelId="{4CBB65D5-C5EC-AB4F-9155-E32C99B8F391}" type="presParOf" srcId="{16C83020-CA20-C54A-A81E-2FAE4D5C138F}" destId="{D363A769-DC85-4E40-B436-7363A38CFD16}" srcOrd="0" destOrd="0" presId="urn:microsoft.com/office/officeart/2005/8/layout/vProcess5"/>
    <dgm:cxn modelId="{D9401DFF-A72C-1247-898C-5EDE76E7E74F}" type="presParOf" srcId="{16C83020-CA20-C54A-A81E-2FAE4D5C138F}" destId="{B463894A-E665-F64F-9935-46A073DAAC0D}" srcOrd="1" destOrd="0" presId="urn:microsoft.com/office/officeart/2005/8/layout/vProcess5"/>
    <dgm:cxn modelId="{94EC771D-A4A4-B54D-91CA-43C6631AFCD8}" type="presParOf" srcId="{16C83020-CA20-C54A-A81E-2FAE4D5C138F}" destId="{4101A08F-3022-9A4B-B439-66A9F204A941}" srcOrd="2" destOrd="0" presId="urn:microsoft.com/office/officeart/2005/8/layout/vProcess5"/>
    <dgm:cxn modelId="{57930F7A-E46B-8044-B0D9-291D378C7B98}" type="presParOf" srcId="{16C83020-CA20-C54A-A81E-2FAE4D5C138F}" destId="{2870774E-A3A4-544F-884A-333EE83C9593}" srcOrd="3" destOrd="0" presId="urn:microsoft.com/office/officeart/2005/8/layout/vProcess5"/>
    <dgm:cxn modelId="{8DB98757-92D4-B143-81C0-0DFCD41A6BD3}" type="presParOf" srcId="{16C83020-CA20-C54A-A81E-2FAE4D5C138F}" destId="{C47D9BAF-9FF3-9449-80B0-8C8C23604445}" srcOrd="4" destOrd="0" presId="urn:microsoft.com/office/officeart/2005/8/layout/vProcess5"/>
    <dgm:cxn modelId="{CCC7A6D1-3162-0F47-A088-7F3FF0F861C5}" type="presParOf" srcId="{16C83020-CA20-C54A-A81E-2FAE4D5C138F}" destId="{4880F54D-9832-0842-92E1-87F336B7CC9F}" srcOrd="5" destOrd="0" presId="urn:microsoft.com/office/officeart/2005/8/layout/vProcess5"/>
    <dgm:cxn modelId="{8CCD0986-AB9A-6F4C-B9B1-96A5313B4D22}" type="presParOf" srcId="{16C83020-CA20-C54A-A81E-2FAE4D5C138F}" destId="{581FBB15-C32F-B14E-85A9-ACE2C48A2F64}" srcOrd="6" destOrd="0" presId="urn:microsoft.com/office/officeart/2005/8/layout/vProcess5"/>
    <dgm:cxn modelId="{6ED9FCBD-87A1-3546-BAA8-4E404D167926}" type="presParOf" srcId="{16C83020-CA20-C54A-A81E-2FAE4D5C138F}" destId="{B5AF37B4-CA54-AC47-8852-A7EF813859D8}" srcOrd="7" destOrd="0" presId="urn:microsoft.com/office/officeart/2005/8/layout/vProcess5"/>
    <dgm:cxn modelId="{0205D292-BBC5-3345-B79B-35371A140D0B}" type="presParOf" srcId="{16C83020-CA20-C54A-A81E-2FAE4D5C138F}" destId="{1B382A9A-9CA6-0243-ACDD-D118A0DBF182}" srcOrd="8" destOrd="0" presId="urn:microsoft.com/office/officeart/2005/8/layout/vProcess5"/>
    <dgm:cxn modelId="{7131FD7F-6574-D54A-BA70-501A334E9669}" type="presParOf" srcId="{16C83020-CA20-C54A-A81E-2FAE4D5C138F}" destId="{B38A962C-4EFB-9E40-9700-0B7376C827FD}" srcOrd="9" destOrd="0" presId="urn:microsoft.com/office/officeart/2005/8/layout/vProcess5"/>
    <dgm:cxn modelId="{4941D499-CF9F-8742-966D-140C1013E7A6}" type="presParOf" srcId="{16C83020-CA20-C54A-A81E-2FAE4D5C138F}" destId="{3D5C356F-E2F8-D24B-A90F-E8846003005C}" srcOrd="10" destOrd="0" presId="urn:microsoft.com/office/officeart/2005/8/layout/vProcess5"/>
    <dgm:cxn modelId="{96F4CE1E-2414-3748-9871-01418A254C6B}" type="presParOf" srcId="{16C83020-CA20-C54A-A81E-2FAE4D5C138F}" destId="{A0A88EBD-E435-334B-AEDA-45A5ADCD2488}" srcOrd="11" destOrd="0" presId="urn:microsoft.com/office/officeart/2005/8/layout/vProcess5"/>
    <dgm:cxn modelId="{D20150F4-E020-684E-99E1-1FD6328A5D10}" type="presParOf" srcId="{16C83020-CA20-C54A-A81E-2FAE4D5C138F}" destId="{54EF87E4-FE59-554F-BB01-92C620C45575}" srcOrd="12" destOrd="0" presId="urn:microsoft.com/office/officeart/2005/8/layout/vProcess5"/>
    <dgm:cxn modelId="{A7AFDBA7-C92A-8849-A1D4-0633E2247DAD}" type="presParOf" srcId="{16C83020-CA20-C54A-A81E-2FAE4D5C138F}" destId="{4D5D51F2-4742-2D49-9FC8-5CF4505A7D8E}" srcOrd="13" destOrd="0" presId="urn:microsoft.com/office/officeart/2005/8/layout/vProcess5"/>
    <dgm:cxn modelId="{0BF7D5FA-E7D2-4142-9AD7-CFD753B4AE00}" type="presParOf" srcId="{16C83020-CA20-C54A-A81E-2FAE4D5C138F}" destId="{A5A9E853-9DF6-1F42-B9D3-04E9D60CD84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3894A-E665-F64F-9935-46A073DAAC0D}">
      <dsp:nvSpPr>
        <dsp:cNvPr id="0" name=""/>
        <dsp:cNvSpPr/>
      </dsp:nvSpPr>
      <dsp:spPr>
        <a:xfrm>
          <a:off x="0" y="0"/>
          <a:ext cx="5696711" cy="777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Preparation </a:t>
          </a:r>
        </a:p>
      </dsp:txBody>
      <dsp:txXfrm>
        <a:off x="22758" y="22758"/>
        <a:ext cx="4767325" cy="731512"/>
      </dsp:txXfrm>
    </dsp:sp>
    <dsp:sp modelId="{4101A08F-3022-9A4B-B439-66A9F204A941}">
      <dsp:nvSpPr>
        <dsp:cNvPr id="0" name=""/>
        <dsp:cNvSpPr/>
      </dsp:nvSpPr>
      <dsp:spPr>
        <a:xfrm>
          <a:off x="425403" y="884949"/>
          <a:ext cx="5696711" cy="777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Pre-processing Text and Corpus Creation</a:t>
          </a:r>
        </a:p>
      </dsp:txBody>
      <dsp:txXfrm>
        <a:off x="448161" y="907707"/>
        <a:ext cx="4720722" cy="731512"/>
      </dsp:txXfrm>
    </dsp:sp>
    <dsp:sp modelId="{2870774E-A3A4-544F-884A-333EE83C9593}">
      <dsp:nvSpPr>
        <dsp:cNvPr id="0" name=""/>
        <dsp:cNvSpPr/>
      </dsp:nvSpPr>
      <dsp:spPr>
        <a:xfrm>
          <a:off x="850807" y="1769898"/>
          <a:ext cx="5696711" cy="777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Selection Techniques</a:t>
          </a:r>
        </a:p>
      </dsp:txBody>
      <dsp:txXfrm>
        <a:off x="873565" y="1792656"/>
        <a:ext cx="4720722" cy="731512"/>
      </dsp:txXfrm>
    </dsp:sp>
    <dsp:sp modelId="{C47D9BAF-9FF3-9449-80B0-8C8C23604445}">
      <dsp:nvSpPr>
        <dsp:cNvPr id="0" name=""/>
        <dsp:cNvSpPr/>
      </dsp:nvSpPr>
      <dsp:spPr>
        <a:xfrm>
          <a:off x="1276211" y="2654847"/>
          <a:ext cx="5696711" cy="777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Build</a:t>
          </a:r>
          <a:r>
            <a:rPr lang="en-US" sz="2100" kern="1200" baseline="0" dirty="0"/>
            <a:t> Model using various classifiers </a:t>
          </a:r>
          <a:endParaRPr lang="en-US" sz="2100" kern="1200" dirty="0"/>
        </a:p>
      </dsp:txBody>
      <dsp:txXfrm>
        <a:off x="1298969" y="2677605"/>
        <a:ext cx="4720722" cy="731512"/>
      </dsp:txXfrm>
    </dsp:sp>
    <dsp:sp modelId="{4880F54D-9832-0842-92E1-87F336B7CC9F}">
      <dsp:nvSpPr>
        <dsp:cNvPr id="0" name=""/>
        <dsp:cNvSpPr/>
      </dsp:nvSpPr>
      <dsp:spPr>
        <a:xfrm>
          <a:off x="1701614" y="3539796"/>
          <a:ext cx="5696711" cy="777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Evaluate Classifier on test set and document performance metrics</a:t>
          </a:r>
        </a:p>
      </dsp:txBody>
      <dsp:txXfrm>
        <a:off x="1724372" y="3562554"/>
        <a:ext cx="4720722" cy="731512"/>
      </dsp:txXfrm>
    </dsp:sp>
    <dsp:sp modelId="{581FBB15-C32F-B14E-85A9-ACE2C48A2F64}">
      <dsp:nvSpPr>
        <dsp:cNvPr id="0" name=""/>
        <dsp:cNvSpPr/>
      </dsp:nvSpPr>
      <dsp:spPr>
        <a:xfrm>
          <a:off x="5191642" y="567662"/>
          <a:ext cx="505068" cy="50506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305282" y="567662"/>
        <a:ext cx="277788" cy="380064"/>
      </dsp:txXfrm>
    </dsp:sp>
    <dsp:sp modelId="{B5AF37B4-CA54-AC47-8852-A7EF813859D8}">
      <dsp:nvSpPr>
        <dsp:cNvPr id="0" name=""/>
        <dsp:cNvSpPr/>
      </dsp:nvSpPr>
      <dsp:spPr>
        <a:xfrm>
          <a:off x="5617046" y="1452611"/>
          <a:ext cx="505068" cy="50506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730686" y="1452611"/>
        <a:ext cx="277788" cy="380064"/>
      </dsp:txXfrm>
    </dsp:sp>
    <dsp:sp modelId="{1B382A9A-9CA6-0243-ACDD-D118A0DBF182}">
      <dsp:nvSpPr>
        <dsp:cNvPr id="0" name=""/>
        <dsp:cNvSpPr/>
      </dsp:nvSpPr>
      <dsp:spPr>
        <a:xfrm>
          <a:off x="6042449" y="2324610"/>
          <a:ext cx="505068" cy="50506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156089" y="2324610"/>
        <a:ext cx="277788" cy="380064"/>
      </dsp:txXfrm>
    </dsp:sp>
    <dsp:sp modelId="{B38A962C-4EFB-9E40-9700-0B7376C827FD}">
      <dsp:nvSpPr>
        <dsp:cNvPr id="0" name=""/>
        <dsp:cNvSpPr/>
      </dsp:nvSpPr>
      <dsp:spPr>
        <a:xfrm>
          <a:off x="6467853" y="3218193"/>
          <a:ext cx="505068" cy="50506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581493" y="3218193"/>
        <a:ext cx="277788" cy="380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2019-11-28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2019-11-28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273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809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5486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579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392414"/>
            <a:ext cx="8444818" cy="5545247"/>
          </a:xfrm>
        </p:spPr>
        <p:txBody>
          <a:bodyPr/>
          <a:lstStyle/>
          <a:p>
            <a:pPr algn="ctr"/>
            <a:r>
              <a:rPr lang="en-US" sz="3200" dirty="0">
                <a:latin typeface="Berlin Sans FB Demi" panose="020E0802020502020306" pitchFamily="34" charset="0"/>
              </a:rPr>
              <a:t>Sentiment Classification on Drug Reviews</a:t>
            </a: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                                                         </a:t>
            </a:r>
            <a:r>
              <a:rPr lang="en-US" sz="1600" dirty="0">
                <a:solidFill>
                  <a:srgbClr val="92D050"/>
                </a:solidFill>
                <a:latin typeface="Berlin Sans FB Demi" panose="020E0802020502020306" pitchFamily="34" charset="0"/>
              </a:rPr>
              <a:t>Vishaka Jhunjhunwala</a:t>
            </a:r>
            <a:br>
              <a:rPr lang="en-US" sz="1600" dirty="0">
                <a:solidFill>
                  <a:srgbClr val="92D050"/>
                </a:solidFill>
                <a:latin typeface="Berlin Sans FB Demi" panose="020E0802020502020306" pitchFamily="34" charset="0"/>
              </a:rPr>
            </a:br>
            <a:r>
              <a:rPr lang="en-US" sz="1600" dirty="0">
                <a:solidFill>
                  <a:srgbClr val="92D050"/>
                </a:solidFill>
                <a:latin typeface="Berlin Sans FB Demi" panose="020E0802020502020306" pitchFamily="34" charset="0"/>
              </a:rPr>
              <a:t>                                                                                                         500936693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D97796F-FEC4-441F-9AE4-B63C2E4E3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1901" y="3355989"/>
            <a:ext cx="2181225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B86A4-2E30-49A2-B046-9B5719DF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369764" y="1687173"/>
            <a:ext cx="6436426" cy="14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31AE6-727C-483F-9762-CFF7F5C3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735513"/>
          </a:xfrm>
        </p:spPr>
        <p:txBody>
          <a:bodyPr/>
          <a:lstStyle/>
          <a:p>
            <a:r>
              <a:rPr lang="en-US" sz="3200" b="0" dirty="0">
                <a:latin typeface="Berlin Sans FB Demi" panose="020E0802020502020306" pitchFamily="34" charset="0"/>
              </a:rPr>
              <a:t>            Conclusions and Discussions</a:t>
            </a:r>
            <a:endParaRPr lang="en-CA" sz="3200" b="0" dirty="0">
              <a:latin typeface="Berlin Sans FB Demi" panose="020E0802020502020306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4CAE7-BB89-4F91-8C96-764B1E61E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6" y="1472184"/>
            <a:ext cx="4901759" cy="4212639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Not an effective method for drug review sentiment classification</a:t>
            </a:r>
          </a:p>
          <a:p>
            <a:pPr marL="0" indent="0">
              <a:buNone/>
            </a:pPr>
            <a:endParaRPr lang="en-CA" sz="2400" dirty="0">
              <a:solidFill>
                <a:schemeClr val="accent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CA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The random Forest model only returned an accuracy rate of 36.95%. </a:t>
            </a:r>
          </a:p>
          <a:p>
            <a:pPr marL="0" indent="0">
              <a:buNone/>
            </a:pPr>
            <a:endParaRPr lang="en-CA" sz="2400" dirty="0">
              <a:solidFill>
                <a:schemeClr val="accent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CA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This model has a precision of about 38.99%, this is not a level that has any utility.</a:t>
            </a:r>
          </a:p>
          <a:p>
            <a:endParaRPr lang="en-CA" sz="2400" dirty="0">
              <a:solidFill>
                <a:schemeClr val="accent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5CDA9-8938-4DD2-8500-8C199F44EA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50B86-5368-4B60-8882-526291CE0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95FED-71F0-4AA1-9072-6D58450C87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354" y="1465537"/>
            <a:ext cx="3746646" cy="4592363"/>
          </a:xfrm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B0D8F5-9C33-4B4E-9951-BB90929B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6" y="1371600"/>
            <a:ext cx="3876674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85D0E4F-C68F-4BD0-8BA7-16E550B5F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259" r="6259"/>
          <a:stretch>
            <a:fillRect/>
          </a:stretch>
        </p:blipFill>
        <p:spPr>
          <a:xfrm>
            <a:off x="857249" y="-7340"/>
            <a:ext cx="8020051" cy="57264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4D1C-DECC-44F2-BF1A-6D5E520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283990"/>
          </a:xfrm>
        </p:spPr>
        <p:txBody>
          <a:bodyPr/>
          <a:lstStyle/>
          <a:p>
            <a:r>
              <a:rPr lang="en-US" sz="3200" dirty="0"/>
              <a:t>                          </a:t>
            </a:r>
            <a:r>
              <a:rPr lang="en-US" sz="3200" b="0" dirty="0">
                <a:latin typeface="Berlin Sans FB Demi" panose="020E0802020502020306" pitchFamily="34" charset="0"/>
              </a:rPr>
              <a:t>Introduction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Classify a whole opinion document </a:t>
            </a:r>
            <a:b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(e.g., a review) based on the overall </a:t>
            </a:r>
            <a:b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sentiment of the opinion holder </a:t>
            </a:r>
            <a:b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b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r>
              <a:rPr lang="en-US" sz="2400" b="0" dirty="0">
                <a:solidFill>
                  <a:srgbClr val="00B050"/>
                </a:solidFill>
              </a:rPr>
              <a:t>Classes:</a:t>
            </a:r>
            <a:b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Very Positive, Positive, Neutral, Negative,</a:t>
            </a:r>
            <a:b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Very Negative</a:t>
            </a:r>
            <a:b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b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Example</a:t>
            </a:r>
            <a:r>
              <a:rPr lang="en-US" sz="1800" b="0" i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: </a:t>
            </a:r>
            <a:br>
              <a:rPr lang="en-US" sz="1800" b="0" i="1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r>
              <a:rPr lang="en-US" sz="1800" b="0" i="1" dirty="0">
                <a:solidFill>
                  <a:schemeClr val="accent4"/>
                </a:solidFill>
              </a:rPr>
              <a:t>“It works decently, but it's not strong enough for my back pain”</a:t>
            </a:r>
            <a:br>
              <a:rPr lang="en-US" sz="1800" b="0" i="1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br>
              <a:rPr lang="en-US" sz="1800" b="0" i="1" dirty="0">
                <a:solidFill>
                  <a:schemeClr val="accent1">
                    <a:lumMod val="50000"/>
                    <a:lumOff val="50000"/>
                  </a:schemeClr>
                </a:solidFill>
              </a:rPr>
            </a:br>
            <a: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Perhaps the widely studied problem</a:t>
            </a:r>
            <a:endParaRPr lang="en-CA" sz="24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336B6A-61FA-4901-93AD-E709CACC5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2041" y="1471613"/>
            <a:ext cx="2493819" cy="307663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98801-C18F-428D-9EDD-26CED0F107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C18AF-44AF-4585-825F-D6EFE8CAC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1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7962-8DF8-489F-A3FD-FB0BE73FE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B3AD0-1AC7-455C-A8B2-6A143A30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392415"/>
            <a:ext cx="8444818" cy="529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  <a:latin typeface="Berlin Sans FB Demi" panose="020E0802020502020306" pitchFamily="34" charset="0"/>
              </a:rPr>
              <a:t>                              </a:t>
            </a:r>
            <a:r>
              <a:rPr lang="en-US" sz="3200" dirty="0">
                <a:solidFill>
                  <a:schemeClr val="tx2"/>
                </a:solidFill>
                <a:latin typeface="Berlin Sans FB Demi" panose="020E0802020502020306" pitchFamily="34" charset="0"/>
              </a:rPr>
              <a:t>  Dataset</a:t>
            </a: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Comprises of 7 attributes – </a:t>
            </a:r>
            <a:r>
              <a:rPr lang="en-US" sz="2400" i="1" dirty="0">
                <a:solidFill>
                  <a:schemeClr val="accent4"/>
                </a:solidFill>
                <a:latin typeface="+mj-lt"/>
              </a:rPr>
              <a:t>ID, Drug, condition, Review, rating, date, Hit count</a:t>
            </a:r>
          </a:p>
          <a:p>
            <a:pPr marL="0" indent="0">
              <a:buNone/>
            </a:pPr>
            <a:endParaRPr lang="en-US" sz="2400" i="1" dirty="0">
              <a:solidFill>
                <a:schemeClr val="accent4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Added a </a:t>
            </a:r>
            <a:r>
              <a:rPr lang="en-US" sz="2400" i="1" dirty="0">
                <a:solidFill>
                  <a:schemeClr val="accent4"/>
                </a:solidFill>
                <a:latin typeface="+mj-lt"/>
              </a:rPr>
              <a:t>Sentiment</a:t>
            </a: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 attribute by extracting sentence based opinion</a:t>
            </a: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en-CA" sz="3200" dirty="0">
              <a:solidFill>
                <a:schemeClr val="tx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C60F4-3D98-4C1D-A894-1B72FCD760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F6AC6-A6AD-4CC7-9C40-807C78D8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DE32B-8855-4A3C-89B2-9581AADF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3684744"/>
            <a:ext cx="8858992" cy="1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r>
              <a:rPr lang="en-US" sz="3200" b="0" dirty="0">
                <a:latin typeface="Berlin Sans FB Demi" panose="020E0802020502020306" pitchFamily="34" charset="0"/>
              </a:rPr>
              <a:t>Step By Step Approach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DE03FD3B-E62D-474C-8998-F86B5164B6B8}"/>
              </a:ext>
            </a:extLst>
          </p:cNvPr>
          <p:cNvGraphicFramePr>
            <a:graphicFrameLocks noGrp="1"/>
          </p:cNvGraphicFramePr>
          <p:nvPr>
            <p:ph type="pic" sz="quarter" idx="11"/>
            <p:extLst>
              <p:ext uri="{D42A27DB-BD31-4B8C-83A1-F6EECF244321}">
                <p14:modId xmlns:p14="http://schemas.microsoft.com/office/powerpoint/2010/main" val="2194986994"/>
              </p:ext>
            </p:extLst>
          </p:nvPr>
        </p:nvGraphicFramePr>
        <p:xfrm>
          <a:off x="1056905" y="1377538"/>
          <a:ext cx="7398326" cy="4316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FFF5-ADFB-48FA-B6D4-C3652887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56789"/>
            <a:ext cx="8444818" cy="816388"/>
          </a:xfrm>
        </p:spPr>
        <p:txBody>
          <a:bodyPr/>
          <a:lstStyle/>
          <a:p>
            <a:r>
              <a:rPr lang="en-US" sz="3200" b="0" dirty="0">
                <a:latin typeface="Berlin Sans FB Demi" panose="020E0802020502020306" pitchFamily="34" charset="0"/>
              </a:rPr>
              <a:t>   Feature Engineering And Model Building</a:t>
            </a:r>
            <a:endParaRPr lang="en-CA" sz="3200" b="0" dirty="0">
              <a:latin typeface="Berlin Sans FB Demi" panose="020E08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9C79-FD1A-490B-8BAD-8D5CD5578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318161"/>
            <a:ext cx="8444818" cy="48371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Two techniques were deployed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        Filter based – Information Gain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        Hybrid method – Information Gain followed by              		multinomial regression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Classifiers  used to build Model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 Naïve Bayes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 Random Forest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 Decision Trees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 Support Vector Machines</a:t>
            </a:r>
            <a:r>
              <a:rPr lang="en-CA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DCEBC-CC3D-4935-B274-491C72F1F7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0AA99-D309-48EE-98A6-D4443EA50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FAA86-6E63-40B8-9995-AE614A99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60" y="3597800"/>
            <a:ext cx="4215740" cy="26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BBB3-AD5F-4FEC-927E-E17E198E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56788"/>
            <a:ext cx="8444818" cy="5664001"/>
          </a:xfrm>
        </p:spPr>
        <p:txBody>
          <a:bodyPr/>
          <a:lstStyle/>
          <a:p>
            <a:pPr indent="0"/>
            <a:r>
              <a:rPr lang="en-US" sz="3200" dirty="0">
                <a:latin typeface="Berlin Sans FB Demi" panose="020E0802020502020306" pitchFamily="34" charset="0"/>
              </a:rPr>
              <a:t>                                 Results </a:t>
            </a:r>
            <a:br>
              <a:rPr lang="en-US" sz="3200" dirty="0">
                <a:latin typeface="Berlin Sans FB Demi" panose="020E0802020502020306" pitchFamily="34" charset="0"/>
              </a:rPr>
            </a:br>
            <a:br>
              <a:rPr lang="en-US" sz="3200" dirty="0">
                <a:latin typeface="Berlin Sans FB Demi" panose="020E0802020502020306" pitchFamily="34" charset="0"/>
              </a:rPr>
            </a:b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  </a:t>
            </a:r>
            <a: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>
                <a:solidFill>
                  <a:srgbClr val="FCA296"/>
                </a:solidFill>
                <a:cs typeface="Arial" panose="020B0604020202020204" pitchFamily="34" charset="0"/>
              </a:rPr>
              <a:t>Observation Set # 1</a:t>
            </a:r>
            <a:b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r>
              <a:rPr lang="en-US" sz="2400" b="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 Comparison between 5 classes and 3 classes model   </a:t>
            </a: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</a:b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b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861734"/>
                </a:solidFill>
                <a:cs typeface="Arial" panose="020B0604020202020204" pitchFamily="34" charset="0"/>
              </a:rPr>
              <a:t>Models were evaluated based on precision , recall and accuracy</a:t>
            </a:r>
            <a:endParaRPr lang="en-CA" sz="2400" b="0" dirty="0">
              <a:solidFill>
                <a:srgbClr val="861734"/>
              </a:solidFill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A5B78-0874-44A9-B6DF-4334707558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7BD2-89FC-499D-A0A0-B08226C6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67D4092-A547-4B8D-89B0-D44B83192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128631"/>
              </p:ext>
            </p:extLst>
          </p:nvPr>
        </p:nvGraphicFramePr>
        <p:xfrm>
          <a:off x="4940135" y="1900051"/>
          <a:ext cx="3752603" cy="3099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AEEF6C3-701C-4A7B-A6A6-2D23C35530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0417169"/>
              </p:ext>
            </p:extLst>
          </p:nvPr>
        </p:nvGraphicFramePr>
        <p:xfrm>
          <a:off x="653143" y="2090057"/>
          <a:ext cx="391885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8397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C580-DA15-4972-AFA1-02118CFB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337608"/>
            <a:ext cx="8444818" cy="534721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CA296"/>
                </a:solidFill>
                <a:cs typeface="Arial" panose="020B0604020202020204" pitchFamily="34" charset="0"/>
              </a:rPr>
              <a:t>Observation Set # 2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Comparison between Filter based and Hybrid based        feature selection </a:t>
            </a:r>
            <a:endParaRPr lang="en-CA" sz="2400" dirty="0">
              <a:solidFill>
                <a:schemeClr val="accent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C5E61-A628-4C26-807A-9BF47BE7B4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5B31F-D175-48E4-90D7-F0C1F7548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1C3AC2C-E453-4449-8852-CE31280A5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944212"/>
              </p:ext>
            </p:extLst>
          </p:nvPr>
        </p:nvGraphicFramePr>
        <p:xfrm>
          <a:off x="795647" y="1959768"/>
          <a:ext cx="2755075" cy="212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244F83-D616-42B8-820D-FE818EAF1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77892"/>
              </p:ext>
            </p:extLst>
          </p:nvPr>
        </p:nvGraphicFramePr>
        <p:xfrm>
          <a:off x="4105275" y="1800227"/>
          <a:ext cx="3791815" cy="1914524"/>
        </p:xfrm>
        <a:graphic>
          <a:graphicData uri="http://schemas.openxmlformats.org/drawingml/2006/table">
            <a:tbl>
              <a:tblPr/>
              <a:tblGrid>
                <a:gridCol w="992766">
                  <a:extLst>
                    <a:ext uri="{9D8B030D-6E8A-4147-A177-3AD203B41FA5}">
                      <a16:colId xmlns:a16="http://schemas.microsoft.com/office/drawing/2014/main" val="2345283041"/>
                    </a:ext>
                  </a:extLst>
                </a:gridCol>
                <a:gridCol w="1600096">
                  <a:extLst>
                    <a:ext uri="{9D8B030D-6E8A-4147-A177-3AD203B41FA5}">
                      <a16:colId xmlns:a16="http://schemas.microsoft.com/office/drawing/2014/main" val="2611035560"/>
                    </a:ext>
                  </a:extLst>
                </a:gridCol>
                <a:gridCol w="1198953">
                  <a:extLst>
                    <a:ext uri="{9D8B030D-6E8A-4147-A177-3AD203B41FA5}">
                      <a16:colId xmlns:a16="http://schemas.microsoft.com/office/drawing/2014/main" val="4237825828"/>
                    </a:ext>
                  </a:extLst>
                </a:gridCol>
              </a:tblGrid>
              <a:tr h="63063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Classifier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 Information Gain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 Hybrid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380242"/>
                  </a:ext>
                </a:extLst>
              </a:tr>
              <a:tr h="29892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Naïve Bayes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709502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03745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20209"/>
                  </a:ext>
                </a:extLst>
              </a:tr>
              <a:tr h="419901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vector Machine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522763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99C9FFE-8E80-413F-8397-CA5F7A801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405075"/>
              </p:ext>
            </p:extLst>
          </p:nvPr>
        </p:nvGraphicFramePr>
        <p:xfrm>
          <a:off x="1924051" y="4240743"/>
          <a:ext cx="4351860" cy="1914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3823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B0E6-CB62-4E25-BC51-DED89F8FA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337608"/>
            <a:ext cx="8444818" cy="5347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CA296"/>
                </a:solidFill>
                <a:cs typeface="Arial" panose="020B0604020202020204" pitchFamily="34" charset="0"/>
              </a:rPr>
              <a:t>Observation Set # 3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Cross validation across entire dataset </a:t>
            </a:r>
            <a:endParaRPr lang="en-CA" sz="280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Random Forest model was better among the other 3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86FE9-D04E-402D-8822-E81D2BC271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52666-6DF3-4DFB-90E8-1E942A4D7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5C852D3-281C-4455-8058-9905F7480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879164"/>
              </p:ext>
            </p:extLst>
          </p:nvPr>
        </p:nvGraphicFramePr>
        <p:xfrm>
          <a:off x="1038226" y="2057400"/>
          <a:ext cx="3352799" cy="2600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1F2ED95-4120-476A-A2D9-DDA13DE62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9858763"/>
              </p:ext>
            </p:extLst>
          </p:nvPr>
        </p:nvGraphicFramePr>
        <p:xfrm>
          <a:off x="4752977" y="2126615"/>
          <a:ext cx="3952873" cy="2604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124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664860"/>
          </a:xfrm>
        </p:spPr>
        <p:txBody>
          <a:bodyPr/>
          <a:lstStyle/>
          <a:p>
            <a:r>
              <a:rPr lang="en-US" sz="3200" b="0" dirty="0"/>
              <a:t>                         </a:t>
            </a:r>
            <a:r>
              <a:rPr lang="en-US" sz="3200" b="0" dirty="0">
                <a:latin typeface="Berlin Sans FB Demi" panose="020E0802020502020306" pitchFamily="34" charset="0"/>
              </a:rPr>
              <a:t>Challenges</a:t>
            </a:r>
            <a:br>
              <a:rPr lang="en-US" dirty="0">
                <a:latin typeface="Berlin Sans FB Demi" panose="020E0802020502020306" pitchFamily="34" charset="0"/>
              </a:rPr>
            </a:b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904876"/>
            <a:ext cx="4783746" cy="508635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9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Harder than topical classification, with which bag of words features perform well</a:t>
            </a:r>
          </a:p>
          <a:p>
            <a:r>
              <a:rPr lang="en-US" altLang="en-US" sz="29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Must consider other features due to…</a:t>
            </a:r>
          </a:p>
          <a:p>
            <a:pPr lvl="1"/>
            <a:r>
              <a:rPr lang="en-US" altLang="en-US" sz="29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Subtlety of sentiment expression</a:t>
            </a:r>
          </a:p>
          <a:p>
            <a:pPr lvl="2"/>
            <a:r>
              <a:rPr lang="en-US" altLang="en-US" sz="29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irony</a:t>
            </a:r>
          </a:p>
          <a:p>
            <a:pPr lvl="2"/>
            <a:r>
              <a:rPr lang="en-US" altLang="en-US" sz="29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expression of sentiment using neutral words </a:t>
            </a:r>
          </a:p>
          <a:p>
            <a:pPr lvl="1"/>
            <a:r>
              <a:rPr lang="en-US" altLang="en-US" sz="29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Domain/context dependence</a:t>
            </a:r>
          </a:p>
          <a:p>
            <a:pPr lvl="2"/>
            <a:r>
              <a:rPr lang="en-US" altLang="en-US" sz="29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words/phrases can mean different things in different contexts and domains</a:t>
            </a:r>
          </a:p>
          <a:p>
            <a:pPr lvl="1"/>
            <a:r>
              <a:rPr lang="en-US" altLang="en-US" sz="29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Effect of syntax on semantic</a:t>
            </a:r>
          </a:p>
          <a:p>
            <a:pPr lvl="1"/>
            <a:r>
              <a:rPr lang="en-US" altLang="en-US" sz="29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Sparsing the matrix causes bias</a:t>
            </a:r>
          </a:p>
          <a:p>
            <a:pPr lvl="1"/>
            <a:endParaRPr lang="en-US" altLang="en-US" sz="3100" dirty="0">
              <a:solidFill>
                <a:schemeClr val="accent1">
                  <a:lumMod val="50000"/>
                  <a:lumOff val="50000"/>
                </a:schemeClr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December 4 ,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28BB80-E365-4384-AD6A-393E27713B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354" y="1465537"/>
            <a:ext cx="3746646" cy="4525689"/>
          </a:xfrm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7FBD5-4DC0-49F9-B797-7ECF0D7CB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392415"/>
            <a:ext cx="3829050" cy="57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480</Words>
  <Application>Microsoft Office PowerPoint</Application>
  <PresentationFormat>On-screen Show (4:3)</PresentationFormat>
  <Paragraphs>102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Berlin Sans FB Demi</vt:lpstr>
      <vt:lpstr>Calibri</vt:lpstr>
      <vt:lpstr>Times New Roman</vt:lpstr>
      <vt:lpstr>Wingdings</vt:lpstr>
      <vt:lpstr>RyersonUniversity_MasterTemplate v1</vt:lpstr>
      <vt:lpstr>Sentiment Classification on Drug Reviews                                                                      Vishaka Jhunjhunwala                                                                                                          500936693</vt:lpstr>
      <vt:lpstr>                          Introduction   Classify a whole opinion document  (e.g., a review) based on the overall  sentiment of the opinion holder   Classes: Very Positive, Positive, Neutral, Negative, Very Negative  Example:  “It works decently, but it's not strong enough for my back pain”  Perhaps the widely studied problem</vt:lpstr>
      <vt:lpstr>           </vt:lpstr>
      <vt:lpstr>                    Step By Step Approach</vt:lpstr>
      <vt:lpstr>   Feature Engineering And Model Building</vt:lpstr>
      <vt:lpstr>                                 Results      Observation Set # 1    Comparison between 5 classes and 3 classes model               Models were evaluated based on precision , recall and accuracy</vt:lpstr>
      <vt:lpstr>PowerPoint Presentation</vt:lpstr>
      <vt:lpstr>PowerPoint Presentation</vt:lpstr>
      <vt:lpstr>                         Challenges </vt:lpstr>
      <vt:lpstr>            Conclusions and Discussions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2019-11-28T19:27:37Z</dcterms:modified>
</cp:coreProperties>
</file>